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한컴 울주 반구대 암각화체" panose="02000503000000000000" pitchFamily="2" charset="-127"/>
      <p:regular r:id="rId11"/>
    </p:embeddedFont>
    <p:embeddedFont>
      <p:font typeface="DM Sans Medium" pitchFamily="2" charset="0"/>
      <p:regular r:id="rId12"/>
      <p:italic r:id="rId13"/>
    </p:embeddedFont>
    <p:embeddedFont>
      <p:font typeface="Inter" panose="020B0600000101010101" charset="0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31BADC-C9C6-4B2A-8A5C-4D9E5724AB60}" v="1" dt="2025-09-10T06:58:34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8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ungyoon Bae" userId="71cf36ca7f924fe0" providerId="LiveId" clId="{6BE02825-677A-4EBF-9B77-D03AA154F1E8}"/>
    <pc:docChg chg="undo custSel modSld">
      <pc:chgData name="Jhungyoon Bae" userId="71cf36ca7f924fe0" providerId="LiveId" clId="{6BE02825-677A-4EBF-9B77-D03AA154F1E8}" dt="2025-09-10T06:59:26.161" v="172" actId="20577"/>
      <pc:docMkLst>
        <pc:docMk/>
      </pc:docMkLst>
      <pc:sldChg chg="modSp mod">
        <pc:chgData name="Jhungyoon Bae" userId="71cf36ca7f924fe0" providerId="LiveId" clId="{6BE02825-677A-4EBF-9B77-D03AA154F1E8}" dt="2025-09-10T06:10:45.940" v="14" actId="1036"/>
        <pc:sldMkLst>
          <pc:docMk/>
          <pc:sldMk cId="0" sldId="256"/>
        </pc:sldMkLst>
        <pc:spChg chg="mod">
          <ac:chgData name="Jhungyoon Bae" userId="71cf36ca7f924fe0" providerId="LiveId" clId="{6BE02825-677A-4EBF-9B77-D03AA154F1E8}" dt="2025-09-10T06:10:45.940" v="14" actId="1036"/>
          <ac:spMkLst>
            <pc:docMk/>
            <pc:sldMk cId="0" sldId="256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6:10:32.581" v="13" actId="20577"/>
          <ac:spMkLst>
            <pc:docMk/>
            <pc:sldMk cId="0" sldId="256"/>
            <ac:spMk id="6" creationId="{62FB63CE-1D24-A48B-EAAA-05B1D0F601F2}"/>
          </ac:spMkLst>
        </pc:spChg>
      </pc:sldChg>
      <pc:sldChg chg="addSp delSp modSp mod">
        <pc:chgData name="Jhungyoon Bae" userId="71cf36ca7f924fe0" providerId="LiveId" clId="{6BE02825-677A-4EBF-9B77-D03AA154F1E8}" dt="2025-09-10T06:59:26.161" v="172" actId="20577"/>
        <pc:sldMkLst>
          <pc:docMk/>
          <pc:sldMk cId="0" sldId="257"/>
        </pc:sldMkLst>
        <pc:spChg chg="add del mod">
          <ac:chgData name="Jhungyoon Bae" userId="71cf36ca7f924fe0" providerId="LiveId" clId="{6BE02825-677A-4EBF-9B77-D03AA154F1E8}" dt="2025-09-10T06:59:26.161" v="172" actId="20577"/>
          <ac:spMkLst>
            <pc:docMk/>
            <pc:sldMk cId="0" sldId="257"/>
            <ac:spMk id="23" creationId="{B8CDF6D1-CB59-6323-C5CF-697F352C1B6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99427-0EE2-44EA-889D-8ABFEF22137F}" type="datetimeFigureOut">
              <a:t>2025-09-10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7040F-8A1D-4E15-83C7-1C8A1F2C0B16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2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1408" y="2020756"/>
            <a:ext cx="807191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60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자립청소년을</a:t>
            </a:r>
            <a:r>
              <a:rPr lang="en-US" altLang="ko-KR" sz="60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 </a:t>
            </a:r>
            <a:r>
              <a:rPr lang="en-US" altLang="ko-KR" sz="6000" dirty="0" err="1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위한</a:t>
            </a:r>
            <a:r>
              <a:rPr lang="en-US" altLang="ko-KR" sz="60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 </a:t>
            </a:r>
            <a:endParaRPr lang="en-US" altLang="ko-KR" sz="6000" dirty="0">
              <a:solidFill>
                <a:srgbClr val="000000"/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  <a:cs typeface="DM Sans Medium" pitchFamily="34" charset="-120"/>
            </a:endParaRPr>
          </a:p>
          <a:p>
            <a:pPr>
              <a:lnSpc>
                <a:spcPts val="5550"/>
              </a:lnSpc>
            </a:pPr>
            <a:r>
              <a:rPr lang="en-US" altLang="ko-KR" sz="60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AI </a:t>
            </a:r>
            <a:r>
              <a:rPr lang="en-US" altLang="ko-KR" sz="6000" dirty="0" err="1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컨설팅</a:t>
            </a:r>
            <a:r>
              <a:rPr lang="en-US" altLang="ko-KR" sz="60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 </a:t>
            </a:r>
            <a:r>
              <a:rPr lang="en-US" altLang="ko-KR" sz="6000" dirty="0" err="1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에이전트</a:t>
            </a:r>
            <a:r>
              <a:rPr lang="en-US" altLang="ko-KR" sz="60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 </a:t>
            </a:r>
            <a:r>
              <a:rPr lang="en-US" altLang="ko-KR" sz="6000" dirty="0" err="1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프로젝트</a:t>
            </a:r>
            <a:endParaRPr lang="en-US" sz="60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6293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기술과 따뜻함이 만나는 새로운 자립 지원 시스템</a:t>
            </a:r>
            <a:endParaRPr lang="en-US" sz="20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2666BD24-8F2D-D7A3-6E39-89461B6227C8}"/>
              </a:ext>
            </a:extLst>
          </p:cNvPr>
          <p:cNvSpPr/>
          <p:nvPr/>
        </p:nvSpPr>
        <p:spPr>
          <a:xfrm>
            <a:off x="8495420" y="5941687"/>
            <a:ext cx="5474233" cy="1527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5550"/>
              </a:lnSpc>
            </a:pPr>
            <a:r>
              <a:rPr lang="ko-KR" altLang="en-US" sz="445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STC</a:t>
            </a:r>
            <a:endParaRPr lang="ko-KR" sz="2400" dirty="0">
              <a:solidFill>
                <a:srgbClr val="000000"/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  <a:cs typeface="Calibri" panose="020F0502020204030204"/>
            </a:endParaRPr>
          </a:p>
          <a:p>
            <a:pPr algn="r"/>
            <a:r>
              <a:rPr lang="ko-KR" altLang="en-US" sz="14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(</a:t>
            </a:r>
            <a:r>
              <a:rPr lang="ko-KR" altLang="en-US" sz="1400" dirty="0" err="1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세이브더칠드런</a:t>
            </a:r>
            <a:r>
              <a:rPr lang="ko-KR" altLang="en-US" sz="14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)</a:t>
            </a:r>
            <a:endParaRPr lang="ko-KR" sz="14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  <a:cs typeface="Calibri" panose="020F0502020204030204"/>
            </a:endParaRPr>
          </a:p>
          <a:p>
            <a:pPr algn="r"/>
            <a:r>
              <a:rPr lang="ko-KR" altLang="en-US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김준희 </a:t>
            </a:r>
            <a:r>
              <a:rPr lang="ko-KR" altLang="en-US" dirty="0" err="1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배정윤</a:t>
            </a:r>
            <a:r>
              <a:rPr lang="ko-KR" altLang="en-US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 이상엽 이상진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2FB63CE-1D24-A48B-EAAA-05B1D0F601F2}"/>
              </a:ext>
            </a:extLst>
          </p:cNvPr>
          <p:cNvSpPr/>
          <p:nvPr/>
        </p:nvSpPr>
        <p:spPr>
          <a:xfrm>
            <a:off x="8223290" y="4263160"/>
            <a:ext cx="3788150" cy="926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ko-KR" sz="5400" dirty="0" err="1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iruda</a:t>
            </a:r>
            <a:r>
              <a:rPr lang="ko-KR" altLang="en-US" sz="54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 </a:t>
            </a:r>
            <a:r>
              <a:rPr lang="en-US" altLang="ko-KR" sz="54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: </a:t>
            </a:r>
            <a:r>
              <a:rPr lang="ko-KR" altLang="en-US" sz="54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이루다</a:t>
            </a:r>
            <a:endParaRPr lang="en-US" sz="54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03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목차</a:t>
            </a:r>
            <a:endParaRPr lang="en-US" sz="54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2738"/>
            <a:ext cx="226814" cy="2834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207782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793790" y="3382089"/>
            <a:ext cx="3679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자립</a:t>
            </a:r>
            <a:r>
              <a:rPr lang="ko-KR" alt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이 필요한 </a:t>
            </a:r>
            <a:r>
              <a:rPr lang="en-US" sz="2200" b="1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청소년</a:t>
            </a:r>
            <a:r>
              <a:rPr lang="ko-KR" alt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의 현황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793790" y="387250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현재 상황과 주요 과제 분석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2852738"/>
            <a:ext cx="226814" cy="28348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3207782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5"/>
          <p:cNvSpPr/>
          <p:nvPr/>
        </p:nvSpPr>
        <p:spPr>
          <a:xfrm>
            <a:off x="5216962" y="3382089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자립청소년 지원의 현황과 도전 과제</a:t>
            </a:r>
            <a:endParaRPr lang="en-US" sz="2200" b="1" dirty="0"/>
          </a:p>
        </p:txBody>
      </p:sp>
      <p:sp>
        <p:nvSpPr>
          <p:cNvPr id="10" name="Text 6"/>
          <p:cNvSpPr/>
          <p:nvPr/>
        </p:nvSpPr>
        <p:spPr>
          <a:xfrm>
            <a:off x="5216962" y="422683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기존 제도의 한계와 개선점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852738"/>
            <a:ext cx="226814" cy="283488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3207782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8"/>
          <p:cNvSpPr/>
          <p:nvPr/>
        </p:nvSpPr>
        <p:spPr>
          <a:xfrm>
            <a:off x="9640133" y="3382089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기반 컨설팅 에이전트의 핵심 기능</a:t>
            </a:r>
            <a:endParaRPr lang="en-US" sz="2200" b="1" dirty="0"/>
          </a:p>
        </p:txBody>
      </p:sp>
      <p:sp>
        <p:nvSpPr>
          <p:cNvPr id="14" name="Text 9"/>
          <p:cNvSpPr/>
          <p:nvPr/>
        </p:nvSpPr>
        <p:spPr>
          <a:xfrm>
            <a:off x="9640133" y="422683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혁신적인 기술 솔루션 소개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86576"/>
            <a:ext cx="226814" cy="283488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93790" y="5341620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1"/>
          <p:cNvSpPr/>
          <p:nvPr/>
        </p:nvSpPr>
        <p:spPr>
          <a:xfrm>
            <a:off x="793790" y="5515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프로젝트 진행 계획</a:t>
            </a:r>
            <a:endParaRPr lang="en-US" sz="2200" b="1" dirty="0"/>
          </a:p>
        </p:txBody>
      </p:sp>
      <p:sp>
        <p:nvSpPr>
          <p:cNvPr id="18" name="Text 12"/>
          <p:cNvSpPr/>
          <p:nvPr/>
        </p:nvSpPr>
        <p:spPr>
          <a:xfrm>
            <a:off x="793790" y="600634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단계별 실행 로드맵</a:t>
            </a:r>
            <a:endParaRPr lang="en-US" sz="17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4986576"/>
            <a:ext cx="226814" cy="28348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428548" y="5341620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4"/>
          <p:cNvSpPr/>
          <p:nvPr/>
        </p:nvSpPr>
        <p:spPr>
          <a:xfrm>
            <a:off x="7428548" y="5515928"/>
            <a:ext cx="3741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마치며: 미래를 위한 우리의 약속</a:t>
            </a:r>
            <a:endParaRPr lang="en-US" sz="2200" b="1" dirty="0"/>
          </a:p>
        </p:txBody>
      </p:sp>
      <p:sp>
        <p:nvSpPr>
          <p:cNvPr id="22" name="Text 15"/>
          <p:cNvSpPr/>
          <p:nvPr/>
        </p:nvSpPr>
        <p:spPr>
          <a:xfrm>
            <a:off x="7428548" y="600634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함께 만들어갈 희망의 비전</a:t>
            </a:r>
            <a:endParaRPr lang="en-US" sz="1750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B8CDF6D1-CB59-6323-C5CF-697F352C1B6C}"/>
              </a:ext>
            </a:extLst>
          </p:cNvPr>
          <p:cNvSpPr/>
          <p:nvPr/>
        </p:nvSpPr>
        <p:spPr>
          <a:xfrm>
            <a:off x="2827099" y="956220"/>
            <a:ext cx="3679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2750"/>
              </a:lnSpc>
              <a:buAutoNum type="arabicPeriod"/>
            </a:pPr>
            <a:r>
              <a:rPr lang="en-US" sz="2200" b="1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자립</a:t>
            </a:r>
            <a:r>
              <a:rPr lang="ko-KR" alt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이 필요한 </a:t>
            </a:r>
            <a:r>
              <a:rPr lang="en-US" sz="2200" b="1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청소</a:t>
            </a:r>
            <a:endParaRPr lang="en-US" altLang="ko-KR" sz="2200" b="1" dirty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4727" y="686244"/>
            <a:ext cx="733960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자립</a:t>
            </a:r>
            <a:r>
              <a:rPr lang="ko-KR" altLang="en-US" sz="4400" dirty="0">
                <a:solidFill>
                  <a:srgbClr val="FFFFFF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이 필요한 </a:t>
            </a:r>
            <a:r>
              <a:rPr lang="en-US" sz="4400" dirty="0" err="1">
                <a:solidFill>
                  <a:srgbClr val="FFFFFF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청소년의</a:t>
            </a:r>
            <a:r>
              <a:rPr lang="en-US" sz="4400" dirty="0">
                <a:solidFill>
                  <a:srgbClr val="FFFFFF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 </a:t>
            </a:r>
            <a:r>
              <a:rPr lang="ko-KR" altLang="en-US" sz="4400" dirty="0">
                <a:solidFill>
                  <a:srgbClr val="FFFFFF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현황</a:t>
            </a:r>
            <a:r>
              <a:rPr lang="en-US" sz="4400" dirty="0">
                <a:solidFill>
                  <a:srgbClr val="FFFFFF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 ①</a:t>
            </a:r>
            <a:endParaRPr lang="en-US" sz="44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2203337"/>
            <a:ext cx="6342102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1만명+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9456539" y="314131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보호종료아동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74280" y="366959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자립준비청소년 규모(한국청소년정책연구원, 2023)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457131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이들은 </a:t>
            </a:r>
            <a:r>
              <a:rPr lang="en-US" b="1" dirty="0">
                <a:solidFill>
                  <a:srgbClr val="F9D9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경제적 자립, 주거 안정, 심리적 지원</a:t>
            </a:r>
            <a:r>
              <a:rPr lang="en-US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등 </a:t>
            </a:r>
            <a:r>
              <a:rPr lang="en-US" sz="1600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다방면에서</a:t>
            </a: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심각한</a:t>
            </a:r>
            <a:r>
              <a:rPr lang="en-US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어려움</a:t>
            </a: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에 직면하고 있습니다.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541665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코로나19 이후 </a:t>
            </a:r>
            <a:r>
              <a:rPr lang="en-US" u="sng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취업난과 사회적 고립</a:t>
            </a:r>
            <a:r>
              <a:rPr lang="en-US" sz="16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 심화되면서 자립 준비 환경이 더욱 악화되고 있는 상황입니다.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7368"/>
            <a:ext cx="816136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 err="1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자립</a:t>
            </a:r>
            <a:r>
              <a:rPr lang="ko-KR" altLang="en-US" sz="4400" dirty="0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이 필요한 </a:t>
            </a:r>
            <a:r>
              <a:rPr lang="en-US" sz="4400" dirty="0" err="1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청소년의</a:t>
            </a: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 </a:t>
            </a:r>
            <a:r>
              <a:rPr lang="ko-KR" altLang="en-US" sz="4400" dirty="0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현황</a:t>
            </a: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 ②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3790" y="2197583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63310" y="2197583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142524" y="2454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복잡한 지원 제도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142524" y="2945295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기존 자립지원 제도는 복잡하고 정보 접근성이 낮아 청소년들이 필요한 지원을 받기 어려운 구조입니다.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197583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4654868" y="2197583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5034082" y="2454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맞춤형 상담 부족</a:t>
            </a:r>
            <a:endParaRPr lang="en-US" sz="2200" b="1" dirty="0"/>
          </a:p>
        </p:txBody>
      </p:sp>
      <p:sp>
        <p:nvSpPr>
          <p:cNvPr id="11" name="Text 8"/>
          <p:cNvSpPr/>
          <p:nvPr/>
        </p:nvSpPr>
        <p:spPr>
          <a:xfrm>
            <a:off x="5034082" y="2945295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지원과 개인별 맞춤 상담의 부족으로 자립 성공률이 저조한 상태가 지속되고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81013"/>
            <a:ext cx="3664744" cy="2456616"/>
          </a:xfrm>
          <a:prstGeom prst="roundRect">
            <a:avLst>
              <a:gd name="adj" fmla="val 6988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763310" y="4881012"/>
            <a:ext cx="121920" cy="2456615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142524" y="5138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사회적 편견</a:t>
            </a:r>
            <a:endParaRPr lang="en-US" sz="2200" b="1" dirty="0"/>
          </a:p>
        </p:txBody>
      </p:sp>
      <p:sp>
        <p:nvSpPr>
          <p:cNvPr id="15" name="Text 12"/>
          <p:cNvSpPr/>
          <p:nvPr/>
        </p:nvSpPr>
        <p:spPr>
          <a:xfrm>
            <a:off x="1142524" y="5628726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사회적 편견과 낮은 인식으로 인해 지원 사각지대가 발생하고 있어 근본적 해결책이 필요합니다.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704" y="532448"/>
            <a:ext cx="6892052" cy="605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400" dirty="0" err="1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자립</a:t>
            </a:r>
            <a:r>
              <a:rPr lang="ko-KR" altLang="en-US" sz="4400" dirty="0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이 필요한 </a:t>
            </a:r>
            <a:r>
              <a:rPr lang="en-US" sz="4400" dirty="0" err="1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청소년의</a:t>
            </a: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 </a:t>
            </a:r>
            <a:r>
              <a:rPr lang="ko-KR" altLang="en-US" sz="4400" dirty="0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현황</a:t>
            </a: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한컴 울주 반구대 암각화체" panose="02000503000000000000" pitchFamily="2" charset="-127"/>
                <a:cs typeface="DM Sans Medium" pitchFamily="34" charset="-120"/>
              </a:rPr>
              <a:t> ③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4" y="1645682"/>
            <a:ext cx="5026462" cy="50264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81348" y="2904173"/>
            <a:ext cx="2381607" cy="483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60%+</a:t>
            </a:r>
            <a:endParaRPr lang="en-US" sz="3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006" y="1694021"/>
            <a:ext cx="2904411" cy="29044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61941" y="4840367"/>
            <a:ext cx="242042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심리적 불안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184225" y="5336500"/>
            <a:ext cx="7775972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우울감을 경험하는 자립준비청소년(장정호 외, 2023)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025199" y="6149458"/>
            <a:ext cx="8207636" cy="822603"/>
          </a:xfrm>
          <a:prstGeom prst="roundRect">
            <a:avLst>
              <a:gd name="adj" fmla="val 3531"/>
            </a:avLst>
          </a:prstGeom>
          <a:solidFill>
            <a:srgbClr val="FCF2B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041" y="6467118"/>
            <a:ext cx="241935" cy="1935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35670" y="6405625"/>
            <a:ext cx="695325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주거 불안정과 교육·취업 기회 부족이 자립 실패의 주요 원인으로 작용하고 있습니다.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107492" y="7213997"/>
            <a:ext cx="7775972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161613"/>
                </a:solidFill>
                <a:highlight>
                  <a:srgbClr val="FCEC99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사회적 지지 체계 강화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와 개인 맞춤형 지원의 필요성이 그 어느 때보다 절실한 상황입니다.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410" y="879645"/>
            <a:ext cx="3886081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AI 컨설팅 에이전트의 핵심 기능</a:t>
            </a:r>
            <a:endParaRPr lang="en-US" sz="44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9A6BC4C-5A14-D5D6-F4B6-EF90FE3998BE}"/>
              </a:ext>
            </a:extLst>
          </p:cNvPr>
          <p:cNvGrpSpPr/>
          <p:nvPr/>
        </p:nvGrpSpPr>
        <p:grpSpPr>
          <a:xfrm>
            <a:off x="6183254" y="1590939"/>
            <a:ext cx="3629820" cy="1666800"/>
            <a:chOff x="5905262" y="882610"/>
            <a:chExt cx="3606297" cy="1664851"/>
          </a:xfrm>
        </p:grpSpPr>
        <p:sp>
          <p:nvSpPr>
            <p:cNvPr id="4" name="Shape 1"/>
            <p:cNvSpPr/>
            <p:nvPr/>
          </p:nvSpPr>
          <p:spPr>
            <a:xfrm>
              <a:off x="5905262" y="882610"/>
              <a:ext cx="3576668" cy="1664851"/>
            </a:xfrm>
            <a:prstGeom prst="roundRect">
              <a:avLst>
                <a:gd name="adj" fmla="val 1079"/>
              </a:avLst>
            </a:prstGeom>
            <a:solidFill>
              <a:srgbClr val="EDEBE3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Shape 2"/>
            <p:cNvSpPr/>
            <p:nvPr/>
          </p:nvSpPr>
          <p:spPr>
            <a:xfrm>
              <a:off x="6024920" y="1002268"/>
              <a:ext cx="359093" cy="359092"/>
            </a:xfrm>
            <a:prstGeom prst="roundRect">
              <a:avLst>
                <a:gd name="adj" fmla="val 25461680"/>
              </a:avLst>
            </a:prstGeom>
            <a:solidFill>
              <a:srgbClr val="28282F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23623" y="1080849"/>
              <a:ext cx="161568" cy="201930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233F6B3-EF67-5357-08F5-5274ACBAE2CF}"/>
                </a:ext>
              </a:extLst>
            </p:cNvPr>
            <p:cNvGrpSpPr/>
            <p:nvPr/>
          </p:nvGrpSpPr>
          <p:grpSpPr>
            <a:xfrm>
              <a:off x="6372606" y="1124188"/>
              <a:ext cx="3138953" cy="1195931"/>
              <a:chOff x="6372606" y="1124188"/>
              <a:chExt cx="3138953" cy="1195931"/>
            </a:xfrm>
          </p:grpSpPr>
          <p:sp>
            <p:nvSpPr>
              <p:cNvPr id="7" name="Text 3"/>
              <p:cNvSpPr/>
              <p:nvPr/>
            </p:nvSpPr>
            <p:spPr>
              <a:xfrm>
                <a:off x="6503671" y="1124188"/>
                <a:ext cx="1496258" cy="1870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450"/>
                  </a:lnSpc>
                  <a:buNone/>
                </a:pPr>
                <a:r>
                  <a:rPr lang="en-US" sz="2000" dirty="0">
                    <a:solidFill>
                      <a:srgbClr val="161613"/>
                    </a:solidFill>
                    <a:latin typeface="DM Sans Medium" pitchFamily="34" charset="0"/>
                    <a:ea typeface="DM Sans Medium" pitchFamily="34" charset="-122"/>
                    <a:cs typeface="DM Sans Medium" pitchFamily="34" charset="-120"/>
                  </a:rPr>
                  <a:t>24시간 실시간 지원</a:t>
                </a:r>
                <a:endParaRPr lang="en-US" sz="2000" dirty="0"/>
              </a:p>
            </p:txBody>
          </p:sp>
          <p:sp>
            <p:nvSpPr>
              <p:cNvPr id="8" name="Text 4"/>
              <p:cNvSpPr/>
              <p:nvPr/>
            </p:nvSpPr>
            <p:spPr>
              <a:xfrm>
                <a:off x="6372608" y="1551018"/>
                <a:ext cx="3019681" cy="19145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500"/>
                  </a:lnSpc>
                  <a:buNone/>
                </a:pPr>
                <a:r>
                  <a:rPr 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맞춤형 상담 및 정보 제공</a:t>
                </a:r>
                <a:endParaRPr lang="en-US" sz="1600" dirty="0"/>
              </a:p>
            </p:txBody>
          </p:sp>
          <p:sp>
            <p:nvSpPr>
              <p:cNvPr id="9" name="Text 5"/>
              <p:cNvSpPr/>
              <p:nvPr/>
            </p:nvSpPr>
            <p:spPr>
              <a:xfrm>
                <a:off x="6372606" y="1854023"/>
                <a:ext cx="3138950" cy="14340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500"/>
                  </a:lnSpc>
                  <a:buSzPct val="100000"/>
                  <a:buChar char="•"/>
                </a:pPr>
                <a:r>
                  <a:rPr 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주거, 취업, 교육 통합 서비스</a:t>
                </a:r>
                <a:endParaRPr lang="en-US" sz="1600" dirty="0"/>
              </a:p>
            </p:txBody>
          </p:sp>
          <p:sp>
            <p:nvSpPr>
              <p:cNvPr id="10" name="Text 6"/>
              <p:cNvSpPr/>
              <p:nvPr/>
            </p:nvSpPr>
            <p:spPr>
              <a:xfrm>
                <a:off x="6372609" y="2176717"/>
                <a:ext cx="3138950" cy="14340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500"/>
                  </a:lnSpc>
                  <a:buSzPct val="100000"/>
                  <a:buChar char="•"/>
                </a:pPr>
                <a:r>
                  <a:rPr 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심리 지원 및 위기 개입</a:t>
                </a:r>
                <a:endParaRPr lang="en-US" sz="1600" dirty="0"/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B8F3DEF-A338-DAFB-8AC0-65600109F84E}"/>
              </a:ext>
            </a:extLst>
          </p:cNvPr>
          <p:cNvGrpSpPr/>
          <p:nvPr/>
        </p:nvGrpSpPr>
        <p:grpSpPr>
          <a:xfrm>
            <a:off x="10078373" y="1590939"/>
            <a:ext cx="3629820" cy="1666800"/>
            <a:chOff x="5905262" y="2667119"/>
            <a:chExt cx="3606296" cy="1664851"/>
          </a:xfrm>
        </p:grpSpPr>
        <p:sp>
          <p:nvSpPr>
            <p:cNvPr id="11" name="Shape 7"/>
            <p:cNvSpPr/>
            <p:nvPr/>
          </p:nvSpPr>
          <p:spPr>
            <a:xfrm>
              <a:off x="5905262" y="2667119"/>
              <a:ext cx="3576668" cy="1664851"/>
            </a:xfrm>
            <a:prstGeom prst="roundRect">
              <a:avLst>
                <a:gd name="adj" fmla="val 1079"/>
              </a:avLst>
            </a:prstGeom>
            <a:solidFill>
              <a:srgbClr val="EDEBE3"/>
            </a:solidFill>
            <a:ln/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Shape 8"/>
            <p:cNvSpPr/>
            <p:nvPr/>
          </p:nvSpPr>
          <p:spPr>
            <a:xfrm>
              <a:off x="6024920" y="2786777"/>
              <a:ext cx="359093" cy="359092"/>
            </a:xfrm>
            <a:prstGeom prst="roundRect">
              <a:avLst>
                <a:gd name="adj" fmla="val 25461680"/>
              </a:avLst>
            </a:prstGeom>
            <a:solidFill>
              <a:srgbClr val="28282F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3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3623" y="2865358"/>
              <a:ext cx="161568" cy="201930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69797B8-1090-555F-5F18-41F0BF1F7254}"/>
                </a:ext>
              </a:extLst>
            </p:cNvPr>
            <p:cNvGrpSpPr/>
            <p:nvPr/>
          </p:nvGrpSpPr>
          <p:grpSpPr>
            <a:xfrm>
              <a:off x="6372604" y="2937058"/>
              <a:ext cx="3138954" cy="1195931"/>
              <a:chOff x="6372605" y="1124188"/>
              <a:chExt cx="3138954" cy="1195931"/>
            </a:xfrm>
          </p:grpSpPr>
          <p:sp>
            <p:nvSpPr>
              <p:cNvPr id="34" name="Text 3">
                <a:extLst>
                  <a:ext uri="{FF2B5EF4-FFF2-40B4-BE49-F238E27FC236}">
                    <a16:creationId xmlns:a16="http://schemas.microsoft.com/office/drawing/2014/main" id="{CC7AC0C0-8A4C-D978-B6DE-8E2B453AFB0B}"/>
                  </a:ext>
                </a:extLst>
              </p:cNvPr>
              <p:cNvSpPr/>
              <p:nvPr/>
            </p:nvSpPr>
            <p:spPr>
              <a:xfrm>
                <a:off x="6503671" y="1124188"/>
                <a:ext cx="1496258" cy="1870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450"/>
                  </a:lnSpc>
                  <a:buNone/>
                </a:pPr>
                <a:r>
                  <a:rPr lang="ko-KR" altLang="en-US" sz="2000" dirty="0">
                    <a:solidFill>
                      <a:srgbClr val="161613"/>
                    </a:solidFill>
                    <a:latin typeface="DM Sans Medium" pitchFamily="34" charset="0"/>
                    <a:ea typeface="DM Sans Medium" pitchFamily="34" charset="-122"/>
                    <a:cs typeface="DM Sans Medium" pitchFamily="34" charset="-120"/>
                  </a:rPr>
                  <a:t>빅데이터 분석</a:t>
                </a:r>
                <a:endParaRPr lang="en-US" sz="2000" dirty="0"/>
              </a:p>
            </p:txBody>
          </p:sp>
          <p:sp>
            <p:nvSpPr>
              <p:cNvPr id="35" name="Text 4">
                <a:extLst>
                  <a:ext uri="{FF2B5EF4-FFF2-40B4-BE49-F238E27FC236}">
                    <a16:creationId xmlns:a16="http://schemas.microsoft.com/office/drawing/2014/main" id="{3D3BC78E-2E16-1465-F3FD-15BC12A14046}"/>
                  </a:ext>
                </a:extLst>
              </p:cNvPr>
              <p:cNvSpPr/>
              <p:nvPr/>
            </p:nvSpPr>
            <p:spPr>
              <a:xfrm>
                <a:off x="6372605" y="1511262"/>
                <a:ext cx="3019681" cy="19145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500"/>
                  </a:lnSpc>
                  <a:buNone/>
                </a:pPr>
                <a:r>
                  <a:rPr lang="ko-KR" alt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개인별 자립 계획 수립</a:t>
                </a:r>
                <a:endParaRPr lang="en-US" sz="1600" dirty="0"/>
              </a:p>
            </p:txBody>
          </p:sp>
          <p:sp>
            <p:nvSpPr>
              <p:cNvPr id="36" name="Text 5">
                <a:extLst>
                  <a:ext uri="{FF2B5EF4-FFF2-40B4-BE49-F238E27FC236}">
                    <a16:creationId xmlns:a16="http://schemas.microsoft.com/office/drawing/2014/main" id="{70BE5309-1C69-24DC-A914-2E6891BB2460}"/>
                  </a:ext>
                </a:extLst>
              </p:cNvPr>
              <p:cNvSpPr/>
              <p:nvPr/>
            </p:nvSpPr>
            <p:spPr>
              <a:xfrm>
                <a:off x="6372606" y="1854023"/>
                <a:ext cx="3138950" cy="14340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500"/>
                  </a:lnSpc>
                  <a:buSzPct val="100000"/>
                  <a:buChar char="•"/>
                </a:pPr>
                <a:r>
                  <a:rPr lang="ko-KR" alt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진행 상황 실시간 모니터링</a:t>
                </a:r>
                <a:endParaRPr lang="en-US" sz="1600" dirty="0"/>
              </a:p>
            </p:txBody>
          </p:sp>
          <p:sp>
            <p:nvSpPr>
              <p:cNvPr id="37" name="Text 6">
                <a:extLst>
                  <a:ext uri="{FF2B5EF4-FFF2-40B4-BE49-F238E27FC236}">
                    <a16:creationId xmlns:a16="http://schemas.microsoft.com/office/drawing/2014/main" id="{D1D283BA-B1E4-1BE3-2A70-BA3BB53A6D96}"/>
                  </a:ext>
                </a:extLst>
              </p:cNvPr>
              <p:cNvSpPr/>
              <p:nvPr/>
            </p:nvSpPr>
            <p:spPr>
              <a:xfrm>
                <a:off x="6372609" y="2176717"/>
                <a:ext cx="3138950" cy="14340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500"/>
                  </a:lnSpc>
                  <a:buSzPct val="100000"/>
                  <a:buChar char="•"/>
                </a:pPr>
                <a:r>
                  <a:rPr lang="ko-KR" alt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성공 패턴 기반 예측 분석</a:t>
                </a:r>
                <a:endParaRPr lang="en-US" sz="1600" dirty="0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F36139-001F-52A3-8FD8-A774A5267D29}"/>
              </a:ext>
            </a:extLst>
          </p:cNvPr>
          <p:cNvGrpSpPr/>
          <p:nvPr/>
        </p:nvGrpSpPr>
        <p:grpSpPr>
          <a:xfrm>
            <a:off x="6183254" y="3495828"/>
            <a:ext cx="3629821" cy="1666800"/>
            <a:chOff x="5905262" y="4451628"/>
            <a:chExt cx="3606299" cy="1664851"/>
          </a:xfrm>
        </p:grpSpPr>
        <p:sp>
          <p:nvSpPr>
            <p:cNvPr id="18" name="Shape 13"/>
            <p:cNvSpPr/>
            <p:nvPr/>
          </p:nvSpPr>
          <p:spPr>
            <a:xfrm>
              <a:off x="5905262" y="4451628"/>
              <a:ext cx="3576668" cy="1664851"/>
            </a:xfrm>
            <a:prstGeom prst="roundRect">
              <a:avLst>
                <a:gd name="adj" fmla="val 1079"/>
              </a:avLst>
            </a:prstGeom>
            <a:solidFill>
              <a:srgbClr val="EDEBE3"/>
            </a:solidFill>
            <a:ln/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9" name="Shape 14"/>
            <p:cNvSpPr/>
            <p:nvPr/>
          </p:nvSpPr>
          <p:spPr>
            <a:xfrm>
              <a:off x="6024920" y="4571286"/>
              <a:ext cx="359093" cy="359092"/>
            </a:xfrm>
            <a:prstGeom prst="roundRect">
              <a:avLst>
                <a:gd name="adj" fmla="val 25461680"/>
              </a:avLst>
            </a:prstGeom>
            <a:solidFill>
              <a:srgbClr val="28282F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3623" y="4649867"/>
              <a:ext cx="161568" cy="201930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860CC95-04A6-FA49-391D-9F23564C7E6D}"/>
                </a:ext>
              </a:extLst>
            </p:cNvPr>
            <p:cNvGrpSpPr/>
            <p:nvPr/>
          </p:nvGrpSpPr>
          <p:grpSpPr>
            <a:xfrm>
              <a:off x="6372606" y="4721299"/>
              <a:ext cx="3138955" cy="1195931"/>
              <a:chOff x="6372605" y="1124188"/>
              <a:chExt cx="3138955" cy="1195931"/>
            </a:xfrm>
          </p:grpSpPr>
          <p:sp>
            <p:nvSpPr>
              <p:cNvPr id="39" name="Text 3">
                <a:extLst>
                  <a:ext uri="{FF2B5EF4-FFF2-40B4-BE49-F238E27FC236}">
                    <a16:creationId xmlns:a16="http://schemas.microsoft.com/office/drawing/2014/main" id="{F4CA8AF6-17BE-2E31-A8E9-F31A8576B5D8}"/>
                  </a:ext>
                </a:extLst>
              </p:cNvPr>
              <p:cNvSpPr/>
              <p:nvPr/>
            </p:nvSpPr>
            <p:spPr>
              <a:xfrm>
                <a:off x="6503671" y="1124188"/>
                <a:ext cx="1496258" cy="1870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450"/>
                  </a:lnSpc>
                  <a:buNone/>
                </a:pPr>
                <a:r>
                  <a:rPr lang="ko-KR" altLang="en-US" sz="2000" dirty="0">
                    <a:solidFill>
                      <a:srgbClr val="161613"/>
                    </a:solidFill>
                    <a:latin typeface="DM Sans Medium" pitchFamily="34" charset="0"/>
                    <a:ea typeface="DM Sans Medium" pitchFamily="34" charset="-122"/>
                    <a:cs typeface="DM Sans Medium" pitchFamily="34" charset="-120"/>
                  </a:rPr>
                  <a:t>지역사회 연계</a:t>
                </a:r>
                <a:endParaRPr lang="en-US" sz="2000" dirty="0"/>
              </a:p>
            </p:txBody>
          </p:sp>
          <p:sp>
            <p:nvSpPr>
              <p:cNvPr id="40" name="Text 4">
                <a:extLst>
                  <a:ext uri="{FF2B5EF4-FFF2-40B4-BE49-F238E27FC236}">
                    <a16:creationId xmlns:a16="http://schemas.microsoft.com/office/drawing/2014/main" id="{67399895-377E-8999-69E2-64BC7260910A}"/>
                  </a:ext>
                </a:extLst>
              </p:cNvPr>
              <p:cNvSpPr/>
              <p:nvPr/>
            </p:nvSpPr>
            <p:spPr>
              <a:xfrm>
                <a:off x="6372605" y="1511262"/>
                <a:ext cx="3019681" cy="19145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500"/>
                  </a:lnSpc>
                  <a:buNone/>
                </a:pPr>
                <a:r>
                  <a:rPr lang="ko-KR" alt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맞춤형 지원 네트워크 구축</a:t>
                </a:r>
                <a:endParaRPr lang="en-US" sz="1600" dirty="0"/>
              </a:p>
            </p:txBody>
          </p:sp>
          <p:sp>
            <p:nvSpPr>
              <p:cNvPr id="41" name="Text 5">
                <a:extLst>
                  <a:ext uri="{FF2B5EF4-FFF2-40B4-BE49-F238E27FC236}">
                    <a16:creationId xmlns:a16="http://schemas.microsoft.com/office/drawing/2014/main" id="{AB8A74E0-F88C-7365-4E59-22343A324E32}"/>
                  </a:ext>
                </a:extLst>
              </p:cNvPr>
              <p:cNvSpPr/>
              <p:nvPr/>
            </p:nvSpPr>
            <p:spPr>
              <a:xfrm>
                <a:off x="6372606" y="1854023"/>
                <a:ext cx="3138950" cy="14340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500"/>
                  </a:lnSpc>
                  <a:buSzPct val="100000"/>
                  <a:buChar char="•"/>
                </a:pPr>
                <a:r>
                  <a:rPr lang="ko-KR" alt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지역 자원 연결 시스템</a:t>
                </a:r>
                <a:endParaRPr lang="en-US" sz="1600" dirty="0"/>
              </a:p>
            </p:txBody>
          </p:sp>
          <p:sp>
            <p:nvSpPr>
              <p:cNvPr id="42" name="Text 6">
                <a:extLst>
                  <a:ext uri="{FF2B5EF4-FFF2-40B4-BE49-F238E27FC236}">
                    <a16:creationId xmlns:a16="http://schemas.microsoft.com/office/drawing/2014/main" id="{7C380902-E402-EE40-FD78-EF3DFA60B8DA}"/>
                  </a:ext>
                </a:extLst>
              </p:cNvPr>
              <p:cNvSpPr/>
              <p:nvPr/>
            </p:nvSpPr>
            <p:spPr>
              <a:xfrm>
                <a:off x="6372610" y="2176717"/>
                <a:ext cx="3138950" cy="14340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500"/>
                  </a:lnSpc>
                  <a:buSzPct val="100000"/>
                  <a:buChar char="•"/>
                </a:pPr>
                <a:r>
                  <a:rPr lang="ko-KR" alt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멘토링 및 동료 지원</a:t>
                </a:r>
                <a:endParaRPr lang="en-US" sz="1600" dirty="0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4A15B55-A2D4-F821-8004-332A4C4BBD8A}"/>
              </a:ext>
            </a:extLst>
          </p:cNvPr>
          <p:cNvGrpSpPr/>
          <p:nvPr/>
        </p:nvGrpSpPr>
        <p:grpSpPr>
          <a:xfrm>
            <a:off x="10078373" y="3495828"/>
            <a:ext cx="3629819" cy="1666800"/>
            <a:chOff x="5905262" y="6236137"/>
            <a:chExt cx="3606297" cy="1664851"/>
          </a:xfrm>
        </p:grpSpPr>
        <p:sp>
          <p:nvSpPr>
            <p:cNvPr id="25" name="Shape 19"/>
            <p:cNvSpPr/>
            <p:nvPr/>
          </p:nvSpPr>
          <p:spPr>
            <a:xfrm>
              <a:off x="5905262" y="6236137"/>
              <a:ext cx="3576670" cy="1664851"/>
            </a:xfrm>
            <a:prstGeom prst="roundRect">
              <a:avLst>
                <a:gd name="adj" fmla="val 1079"/>
              </a:avLst>
            </a:prstGeom>
            <a:solidFill>
              <a:srgbClr val="EDEBE3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Shape 20"/>
            <p:cNvSpPr/>
            <p:nvPr/>
          </p:nvSpPr>
          <p:spPr>
            <a:xfrm>
              <a:off x="6024920" y="6355794"/>
              <a:ext cx="359093" cy="359092"/>
            </a:xfrm>
            <a:prstGeom prst="roundRect">
              <a:avLst>
                <a:gd name="adj" fmla="val 25461680"/>
              </a:avLst>
            </a:prstGeom>
            <a:solidFill>
              <a:srgbClr val="28282F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7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3623" y="6434376"/>
              <a:ext cx="161568" cy="201930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BBD7B4A-57CB-6641-1385-4D0E90D3D28C}"/>
                </a:ext>
              </a:extLst>
            </p:cNvPr>
            <p:cNvGrpSpPr/>
            <p:nvPr/>
          </p:nvGrpSpPr>
          <p:grpSpPr>
            <a:xfrm>
              <a:off x="6372604" y="6505523"/>
              <a:ext cx="3138955" cy="1195931"/>
              <a:chOff x="6372605" y="1124188"/>
              <a:chExt cx="3138955" cy="1195931"/>
            </a:xfrm>
          </p:grpSpPr>
          <p:sp>
            <p:nvSpPr>
              <p:cNvPr id="44" name="Text 3">
                <a:extLst>
                  <a:ext uri="{FF2B5EF4-FFF2-40B4-BE49-F238E27FC236}">
                    <a16:creationId xmlns:a16="http://schemas.microsoft.com/office/drawing/2014/main" id="{82DCA9EB-7590-89F2-7F64-F613B559EB0D}"/>
                  </a:ext>
                </a:extLst>
              </p:cNvPr>
              <p:cNvSpPr/>
              <p:nvPr/>
            </p:nvSpPr>
            <p:spPr>
              <a:xfrm>
                <a:off x="6503671" y="1124188"/>
                <a:ext cx="1496258" cy="1870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450"/>
                  </a:lnSpc>
                  <a:buNone/>
                </a:pPr>
                <a:r>
                  <a:rPr lang="ko-KR" altLang="en-US" sz="2000" dirty="0">
                    <a:solidFill>
                      <a:srgbClr val="161613"/>
                    </a:solidFill>
                    <a:latin typeface="DM Sans Medium" pitchFamily="34" charset="0"/>
                    <a:ea typeface="DM Sans Medium" pitchFamily="34" charset="-122"/>
                    <a:cs typeface="DM Sans Medium" pitchFamily="34" charset="-120"/>
                  </a:rPr>
                  <a:t>사용자 친화적 접근</a:t>
                </a:r>
                <a:endParaRPr lang="en-US" sz="2000" dirty="0"/>
              </a:p>
            </p:txBody>
          </p:sp>
          <p:sp>
            <p:nvSpPr>
              <p:cNvPr id="45" name="Text 4">
                <a:extLst>
                  <a:ext uri="{FF2B5EF4-FFF2-40B4-BE49-F238E27FC236}">
                    <a16:creationId xmlns:a16="http://schemas.microsoft.com/office/drawing/2014/main" id="{2E4EE096-3CF2-C603-E2FB-606B032ED923}"/>
                  </a:ext>
                </a:extLst>
              </p:cNvPr>
              <p:cNvSpPr/>
              <p:nvPr/>
            </p:nvSpPr>
            <p:spPr>
              <a:xfrm>
                <a:off x="6372605" y="1511262"/>
                <a:ext cx="3019681" cy="19145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500"/>
                  </a:lnSpc>
                  <a:buNone/>
                </a:pPr>
                <a:r>
                  <a:rPr lang="ko-KR" alt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접근성 극대화 인터페이스</a:t>
                </a:r>
                <a:endParaRPr lang="en-US" sz="1600" dirty="0"/>
              </a:p>
            </p:txBody>
          </p:sp>
          <p:sp>
            <p:nvSpPr>
              <p:cNvPr id="46" name="Text 5">
                <a:extLst>
                  <a:ext uri="{FF2B5EF4-FFF2-40B4-BE49-F238E27FC236}">
                    <a16:creationId xmlns:a16="http://schemas.microsoft.com/office/drawing/2014/main" id="{D6718869-254D-3D71-F7A0-DFF667AE2C30}"/>
                  </a:ext>
                </a:extLst>
              </p:cNvPr>
              <p:cNvSpPr/>
              <p:nvPr/>
            </p:nvSpPr>
            <p:spPr>
              <a:xfrm>
                <a:off x="6372606" y="1854023"/>
                <a:ext cx="3138950" cy="14340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500"/>
                  </a:lnSpc>
                  <a:buSzPct val="100000"/>
                  <a:buChar char="•"/>
                </a:pPr>
                <a:r>
                  <a:rPr lang="ko-KR" alt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직관적 </a:t>
                </a:r>
                <a:r>
                  <a:rPr lang="en-US" altLang="ko-KR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UI</a:t>
                </a:r>
                <a:endParaRPr lang="en-US" sz="1600" dirty="0"/>
              </a:p>
            </p:txBody>
          </p:sp>
          <p:sp>
            <p:nvSpPr>
              <p:cNvPr id="47" name="Text 6">
                <a:extLst>
                  <a:ext uri="{FF2B5EF4-FFF2-40B4-BE49-F238E27FC236}">
                    <a16:creationId xmlns:a16="http://schemas.microsoft.com/office/drawing/2014/main" id="{D429A405-3B98-541A-8AB0-0B57F472575B}"/>
                  </a:ext>
                </a:extLst>
              </p:cNvPr>
              <p:cNvSpPr/>
              <p:nvPr/>
            </p:nvSpPr>
            <p:spPr>
              <a:xfrm>
                <a:off x="6372610" y="2176717"/>
                <a:ext cx="3138950" cy="14340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1500"/>
                  </a:lnSpc>
                  <a:buSzPct val="100000"/>
                  <a:buChar char="•"/>
                </a:pPr>
                <a:r>
                  <a:rPr lang="ko-KR" altLang="en-US" sz="1600" dirty="0">
                    <a:solidFill>
                      <a:srgbClr val="161613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다양한 소통 채널</a:t>
                </a:r>
                <a:endParaRPr lang="en-US" sz="1600" dirty="0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992" y="547568"/>
            <a:ext cx="4978956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프로젝트 진행 플랜</a:t>
            </a:r>
            <a:endParaRPr lang="en-US" sz="44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20948" y="1468636"/>
            <a:ext cx="22860" cy="6216848"/>
          </a:xfrm>
          <a:prstGeom prst="roundRect">
            <a:avLst>
              <a:gd name="adj" fmla="val 130681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122105" y="1681163"/>
            <a:ext cx="597456" cy="22860"/>
          </a:xfrm>
          <a:prstGeom prst="roundRect">
            <a:avLst>
              <a:gd name="adj" fmla="val 130681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96932" y="1468636"/>
            <a:ext cx="448032" cy="448032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771525" y="1505903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916787" y="1536978"/>
            <a:ext cx="320159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1단계: 요구 분석 및 데이터 수집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916787" y="1967508"/>
            <a:ext cx="65302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2025년 3~5월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916787" y="2405539"/>
            <a:ext cx="65302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자립청소년 심층 인터뷰 및 현장 조사를 통한 실질적 요구사항 도출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122105" y="3334941"/>
            <a:ext cx="597456" cy="22860"/>
          </a:xfrm>
          <a:prstGeom prst="roundRect">
            <a:avLst>
              <a:gd name="adj" fmla="val 130681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696932" y="3122414"/>
            <a:ext cx="448032" cy="448032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771525" y="3159681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916787" y="3190756"/>
            <a:ext cx="349353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2단계: AI 모델 개발 및 프로토타입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916787" y="3621286"/>
            <a:ext cx="65302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2025년 6~8월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916787" y="4059317"/>
            <a:ext cx="65302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머신러닝 알고리즘 개발 및 사용자 인터페이스 설계·구현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122105" y="4988719"/>
            <a:ext cx="597456" cy="22860"/>
          </a:xfrm>
          <a:prstGeom prst="roundRect">
            <a:avLst>
              <a:gd name="adj" fmla="val 130681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696932" y="4776192"/>
            <a:ext cx="448032" cy="448032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/>
          <p:nvPr/>
        </p:nvSpPr>
        <p:spPr>
          <a:xfrm>
            <a:off x="771525" y="4813459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1916787" y="4844534"/>
            <a:ext cx="2746296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3단계: 시범 운영 및 피드백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1916787" y="5275064"/>
            <a:ext cx="65302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2025년 9~11월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916787" y="5713095"/>
            <a:ext cx="65302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선별된 지역에서 베타 테스트 진행 및 사용자 피드백 수집·분석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1122105" y="6642497"/>
            <a:ext cx="597456" cy="22860"/>
          </a:xfrm>
          <a:prstGeom prst="roundRect">
            <a:avLst>
              <a:gd name="adj" fmla="val 130681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Shape 21"/>
          <p:cNvSpPr/>
          <p:nvPr/>
        </p:nvSpPr>
        <p:spPr>
          <a:xfrm>
            <a:off x="696932" y="6429970"/>
            <a:ext cx="448032" cy="448032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22"/>
          <p:cNvSpPr/>
          <p:nvPr/>
        </p:nvSpPr>
        <p:spPr>
          <a:xfrm>
            <a:off x="771525" y="6467237"/>
            <a:ext cx="298728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6" name="Text 23"/>
          <p:cNvSpPr/>
          <p:nvPr/>
        </p:nvSpPr>
        <p:spPr>
          <a:xfrm>
            <a:off x="1916787" y="6498312"/>
            <a:ext cx="298192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4단계: 서비스 고도화 및 확대</a:t>
            </a:r>
            <a:endParaRPr lang="en-US" sz="1950" dirty="0"/>
          </a:p>
        </p:txBody>
      </p:sp>
      <p:sp>
        <p:nvSpPr>
          <p:cNvPr id="27" name="Text 24"/>
          <p:cNvSpPr/>
          <p:nvPr/>
        </p:nvSpPr>
        <p:spPr>
          <a:xfrm>
            <a:off x="1916787" y="6928842"/>
            <a:ext cx="65302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2026년 1월 이후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1916787" y="7366873"/>
            <a:ext cx="65302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피드백 반영한 서비스 고도화 및 전국 단위 확대 적용 추진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02449" y="3856792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161613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DM Sans Medium" pitchFamily="34" charset="-120"/>
              </a:rPr>
              <a:t>함께 만드는 자립의 미래</a:t>
            </a:r>
            <a:endParaRPr lang="en-US" sz="61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175171"/>
            <a:ext cx="4196358" cy="2032754"/>
          </a:xfrm>
          <a:prstGeom prst="roundRect">
            <a:avLst>
              <a:gd name="adj" fmla="val 2678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0604" y="54019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혁신적 도전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89240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기술과 사회복지의 융합으로 자립청소년의 삶을 근본적으로 변화시키는 의미있는 도전입니다.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75171"/>
            <a:ext cx="4196358" cy="2032754"/>
          </a:xfrm>
          <a:prstGeom prst="roundRect">
            <a:avLst>
              <a:gd name="adj" fmla="val 2678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5443776" y="54019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사회적 책임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89240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청소년 한 명, 한 명의 무한한 가능성을 믿고 지원하는 것은 우리 모두의 소중한 사회적 책임입니다.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175171"/>
            <a:ext cx="4196358" cy="2032754"/>
          </a:xfrm>
          <a:prstGeom prst="roundRect">
            <a:avLst>
              <a:gd name="adj" fmla="val 26781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9866948" y="54019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희망의 여정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89240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함께</a:t>
            </a:r>
            <a:r>
              <a:rPr lang="en-US" sz="1750" b="1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만들어갈 희망의 여정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에 동참해 주세요. 더 나은 내일을 위한 첫걸음을 함께 시작합시다.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445</Words>
  <Application>Microsoft Office PowerPoint</Application>
  <PresentationFormat>사용자 지정</PresentationFormat>
  <Paragraphs>88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Inter</vt:lpstr>
      <vt:lpstr>Arial</vt:lpstr>
      <vt:lpstr>한컴 울주 반구대 암각화체</vt:lpstr>
      <vt:lpstr>DM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Jhungyoon Bae</dc:creator>
  <cp:lastModifiedBy>Jhungyoon Bae</cp:lastModifiedBy>
  <cp:revision>43</cp:revision>
  <dcterms:created xsi:type="dcterms:W3CDTF">2025-09-09T03:40:38Z</dcterms:created>
  <dcterms:modified xsi:type="dcterms:W3CDTF">2025-09-10T06:59:32Z</dcterms:modified>
</cp:coreProperties>
</file>